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80" r:id="rId4"/>
    <p:sldId id="281" r:id="rId5"/>
    <p:sldId id="257" r:id="rId6"/>
    <p:sldId id="277" r:id="rId7"/>
    <p:sldId id="278" r:id="rId8"/>
    <p:sldId id="279" r:id="rId9"/>
    <p:sldId id="267" r:id="rId10"/>
    <p:sldId id="258" r:id="rId11"/>
    <p:sldId id="259" r:id="rId12"/>
    <p:sldId id="260" r:id="rId13"/>
    <p:sldId id="283" r:id="rId14"/>
    <p:sldId id="282" r:id="rId15"/>
    <p:sldId id="284" r:id="rId16"/>
    <p:sldId id="262" r:id="rId17"/>
    <p:sldId id="263" r:id="rId18"/>
    <p:sldId id="265" r:id="rId19"/>
    <p:sldId id="266" r:id="rId20"/>
    <p:sldId id="276" r:id="rId21"/>
    <p:sldId id="285" r:id="rId22"/>
    <p:sldId id="286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86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4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35" y="1136015"/>
            <a:ext cx="12192000" cy="2387600"/>
          </a:xfrm>
        </p:spPr>
        <p:txBody>
          <a:bodyPr>
            <a:noAutofit/>
          </a:bodyPr>
          <a:p>
            <a:r>
              <a:rPr lang="en-US" altLang="zh-CN" sz="8800">
                <a:ln w="6600">
                  <a:noFill/>
                  <a:prstDash val="solid"/>
                </a:ln>
                <a:solidFill>
                  <a:srgbClr val="F7860C"/>
                </a:solidFill>
                <a:effectLst>
                  <a:outerShdw dist="38100" dir="2700000" algn="tl" rotWithShape="0">
                    <a:schemeClr val="bg1"/>
                  </a:outerShdw>
                </a:effectLst>
              </a:rPr>
              <a:t>M</a:t>
            </a:r>
            <a:r>
              <a:rPr lang="en-US" altLang="zh-CN" sz="8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achine </a:t>
            </a:r>
            <a:r>
              <a:rPr lang="en-US" altLang="zh-CN" sz="88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7860C"/>
                </a:solidFill>
                <a:effectLst>
                  <a:outerShdw dist="38100" dir="2700000" algn="tl" rotWithShape="0">
                    <a:schemeClr val="bg1"/>
                  </a:outerShdw>
                </a:effectLst>
              </a:rPr>
              <a:t>L</a:t>
            </a:r>
            <a:r>
              <a:rPr lang="en-US" altLang="zh-CN" sz="8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earning-</a:t>
            </a:r>
            <a:r>
              <a:rPr lang="en-US" altLang="zh-CN" sz="88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7860C"/>
                </a:solidFill>
                <a:effectLst>
                  <a:outerShdw dist="38100" dir="2700000" algn="tl" rotWithShape="0">
                    <a:schemeClr val="bg1"/>
                  </a:outerShdw>
                </a:effectLst>
              </a:rPr>
              <a:t>Agents</a:t>
            </a:r>
            <a:endParaRPr lang="en-US" altLang="zh-CN" sz="8800">
              <a:ln w="6600">
                <a:solidFill>
                  <a:schemeClr val="accent2"/>
                </a:solidFill>
                <a:prstDash val="solid"/>
              </a:ln>
              <a:solidFill>
                <a:srgbClr val="F7860C"/>
              </a:solidFill>
              <a:effectLst>
                <a:outerShdw dist="381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8388"/>
            <a:ext cx="9144000" cy="1655762"/>
          </a:xfrm>
        </p:spPr>
        <p:txBody>
          <a:bodyPr/>
          <a:p>
            <a:r>
              <a:rPr lang="zh-CN" altLang="en-US" sz="2800">
                <a:solidFill>
                  <a:schemeClr val="tx2">
                    <a:lumMod val="20000"/>
                    <a:lumOff val="80000"/>
                  </a:schemeClr>
                </a:solidFill>
              </a:rPr>
              <a:t>机器学习代理</a:t>
            </a:r>
            <a:endParaRPr lang="zh-CN" altLang="en-US" sz="280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3585" y="2626995"/>
            <a:ext cx="2682240" cy="2126615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8731250" y="2626995"/>
            <a:ext cx="2427605" cy="175768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1944370"/>
            <a:ext cx="3054350" cy="2969895"/>
          </a:xfrm>
          <a:prstGeom prst="rect">
            <a:avLst/>
          </a:prstGeom>
        </p:spPr>
      </p:pic>
      <p:sp>
        <p:nvSpPr>
          <p:cNvPr id="14" name="标题 2"/>
          <p:cNvSpPr/>
          <p:nvPr/>
        </p:nvSpPr>
        <p:spPr>
          <a:xfrm>
            <a:off x="8124190" y="2708275"/>
            <a:ext cx="3641725" cy="1453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苹果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31800" y="676275"/>
            <a:ext cx="114528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/>
              <a:t>  </a:t>
            </a:r>
            <a:r>
              <a:rPr lang="zh-CN" altLang="en-US" sz="7200"/>
              <a:t>输入      中间处理       输出</a:t>
            </a:r>
            <a:endParaRPr lang="zh-CN" altLang="en-US" sz="72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  <p:bldP spid="14" grpId="1"/>
      <p:bldP spid="5" grpId="0"/>
      <p:bldP spid="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椭圆 1"/>
          <p:cNvSpPr/>
          <p:nvPr/>
        </p:nvSpPr>
        <p:spPr>
          <a:xfrm>
            <a:off x="1345565" y="2598420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颜色</a:t>
            </a:r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345565" y="4155440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形状</a:t>
            </a:r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4380865" y="3607435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4387850" y="2070735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333875" y="5069205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398260" y="2070735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398260" y="3593465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6398260" y="5069205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9779635" y="2598420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苹果</a:t>
            </a: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9779635" y="4155440"/>
            <a:ext cx="829945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西瓜</a:t>
            </a:r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2168525" y="2477770"/>
            <a:ext cx="2212340" cy="5276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2" idx="6"/>
            <a:endCxn id="4" idx="2"/>
          </p:cNvCxnSpPr>
          <p:nvPr/>
        </p:nvCxnSpPr>
        <p:spPr>
          <a:xfrm>
            <a:off x="2175510" y="3013710"/>
            <a:ext cx="2205355" cy="10090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2" idx="6"/>
            <a:endCxn id="9" idx="2"/>
          </p:cNvCxnSpPr>
          <p:nvPr/>
        </p:nvCxnSpPr>
        <p:spPr>
          <a:xfrm>
            <a:off x="2175510" y="3013710"/>
            <a:ext cx="2158365" cy="24707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3" idx="6"/>
            <a:endCxn id="7" idx="2"/>
          </p:cNvCxnSpPr>
          <p:nvPr/>
        </p:nvCxnSpPr>
        <p:spPr>
          <a:xfrm flipV="1">
            <a:off x="2175510" y="2486025"/>
            <a:ext cx="2212340" cy="2084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3" idx="6"/>
          </p:cNvCxnSpPr>
          <p:nvPr/>
        </p:nvCxnSpPr>
        <p:spPr>
          <a:xfrm flipV="1">
            <a:off x="2175510" y="4021455"/>
            <a:ext cx="2190115" cy="5492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2189480" y="4585970"/>
            <a:ext cx="2106295" cy="906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7" idx="6"/>
            <a:endCxn id="10" idx="2"/>
          </p:cNvCxnSpPr>
          <p:nvPr/>
        </p:nvCxnSpPr>
        <p:spPr>
          <a:xfrm>
            <a:off x="5217795" y="2486025"/>
            <a:ext cx="11804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endCxn id="11" idx="2"/>
          </p:cNvCxnSpPr>
          <p:nvPr/>
        </p:nvCxnSpPr>
        <p:spPr>
          <a:xfrm>
            <a:off x="5070475" y="2333625"/>
            <a:ext cx="1327785" cy="16751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endCxn id="12" idx="2"/>
          </p:cNvCxnSpPr>
          <p:nvPr/>
        </p:nvCxnSpPr>
        <p:spPr>
          <a:xfrm>
            <a:off x="5202555" y="2507615"/>
            <a:ext cx="1195705" cy="29768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5202555" y="4022725"/>
            <a:ext cx="11804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5202555" y="5492750"/>
            <a:ext cx="11804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V="1">
            <a:off x="5217795" y="2584450"/>
            <a:ext cx="1136015" cy="14370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V="1">
            <a:off x="5202555" y="4099560"/>
            <a:ext cx="1136015" cy="14370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5026025" y="3817620"/>
            <a:ext cx="1327785" cy="16751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endCxn id="10" idx="2"/>
          </p:cNvCxnSpPr>
          <p:nvPr/>
        </p:nvCxnSpPr>
        <p:spPr>
          <a:xfrm flipV="1">
            <a:off x="5216525" y="2486025"/>
            <a:ext cx="1181735" cy="30067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10" idx="6"/>
            <a:endCxn id="15" idx="2"/>
          </p:cNvCxnSpPr>
          <p:nvPr/>
        </p:nvCxnSpPr>
        <p:spPr>
          <a:xfrm>
            <a:off x="7228205" y="2486025"/>
            <a:ext cx="2551430" cy="5276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>
            <a:off x="7162800" y="4008755"/>
            <a:ext cx="2594610" cy="584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endCxn id="16" idx="2"/>
          </p:cNvCxnSpPr>
          <p:nvPr/>
        </p:nvCxnSpPr>
        <p:spPr>
          <a:xfrm>
            <a:off x="7232650" y="2472690"/>
            <a:ext cx="2546985" cy="20980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11" idx="6"/>
          </p:cNvCxnSpPr>
          <p:nvPr/>
        </p:nvCxnSpPr>
        <p:spPr>
          <a:xfrm flipV="1">
            <a:off x="7228205" y="3037840"/>
            <a:ext cx="2564130" cy="970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12" idx="6"/>
            <a:endCxn id="16" idx="2"/>
          </p:cNvCxnSpPr>
          <p:nvPr/>
        </p:nvCxnSpPr>
        <p:spPr>
          <a:xfrm flipV="1">
            <a:off x="7228205" y="4570730"/>
            <a:ext cx="2551430" cy="9137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 flipV="1">
            <a:off x="7246620" y="3051810"/>
            <a:ext cx="2517775" cy="2413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431800" y="676275"/>
            <a:ext cx="114528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/>
              <a:t>  </a:t>
            </a:r>
            <a:r>
              <a:rPr lang="zh-CN" altLang="en-US" sz="7200"/>
              <a:t>输入      中间处理       输出</a:t>
            </a:r>
            <a:endParaRPr lang="zh-CN" altLang="en-US" sz="72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4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4CD68"/>
            </a:gs>
            <a:gs pos="100000">
              <a:srgbClr val="035C7D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196080" y="379095"/>
            <a:ext cx="3799840" cy="1033145"/>
          </a:xfrm>
        </p:spPr>
        <p:txBody>
          <a:bodyPr>
            <a:normAutofit fontScale="90000"/>
          </a:bodyPr>
          <a:p>
            <a:r>
              <a:rPr lang="zh-CN" altLang="en-US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大纲</a:t>
            </a:r>
            <a:endParaRPr lang="zh-CN" altLang="en-US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5460" y="2072640"/>
            <a:ext cx="8764905" cy="4036060"/>
          </a:xfrm>
        </p:spPr>
        <p:txBody>
          <a:bodyPr/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1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、什么是人工智能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2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、实现人工智能的方式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3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、机器学习方法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4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</a:t>
            </a:r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ML-Agents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是什么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5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</a:t>
            </a:r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Anaconda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是什么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6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、用</a:t>
            </a:r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ML-Agents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实现一个简单的小案例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7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、机器学习的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应用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546475" y="475615"/>
            <a:ext cx="5098415" cy="1166495"/>
          </a:xfrm>
        </p:spPr>
        <p:txBody>
          <a:bodyPr/>
          <a:p>
            <a:r>
              <a:rPr lang="en-US" altLang="zh-CN"/>
              <a:t>ML-Agents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03860" y="1594485"/>
            <a:ext cx="11384280" cy="4885055"/>
          </a:xfrm>
        </p:spPr>
        <p:txBody>
          <a:bodyPr>
            <a:noAutofit/>
          </a:bodyPr>
          <a:p>
            <a:pPr algn="l">
              <a:lnSpc>
                <a:spcPct val="150000"/>
              </a:lnSpc>
            </a:pPr>
            <a:r>
              <a:rPr lang="zh-CN" altLang="en-US" sz="2000" b="1">
                <a:solidFill>
                  <a:srgbClr val="FF0000"/>
                </a:solidFill>
              </a:rPr>
              <a:t>Unity Machine Learning Agents (ML-Agents) 是一款开源的 Unity 插件， 使得我们得以在游戏环境和模拟环境中训练智能 agent。</a:t>
            </a:r>
            <a:r>
              <a:rPr lang="zh-CN" altLang="en-US" sz="2000"/>
              <a:t>您可以使用 reinforcement learning（强化学习）、imitation learning（模仿学习）、neuroevolution（神经进化）或其他机器学习方法， 通过简单易用的 Python API进行控制，对 Agent 进行训练。我们还提供最先进算法的实现方式（基于PyTorch），让游戏开发者和业余爱好者能够轻松地 训练用于 2D、3D 和 VR/AR 游戏的智能 agent。 这些经过训练的 agent 可用于多种目的， 包括控制 NPC 行为（采用各种设置， 例如多个 agent 和对抗）、对游戏内部版本进行自动化测试、以及评估不同游戏设计决策的预发布版本。ML-Agents 对于游戏开发者和 AI 研究人员双方 都有利，因为它提供了一个集中的平台， 使得我们得以在 Unity 的丰富环境中测试 AI 的最新进展， 并使结果为更多的研究者和游戏开发者所用。</a:t>
            </a:r>
            <a:endParaRPr lang="zh-CN" altLang="en-US"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546475" y="475615"/>
            <a:ext cx="5098415" cy="1166495"/>
          </a:xfrm>
        </p:spPr>
        <p:txBody>
          <a:bodyPr/>
          <a:p>
            <a:r>
              <a:rPr lang="en-US" altLang="zh-CN"/>
              <a:t>Anaconda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25650" y="1839595"/>
            <a:ext cx="7924800" cy="23164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870" y="4290695"/>
            <a:ext cx="8214360" cy="19583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4825" y="709295"/>
            <a:ext cx="8347075" cy="4354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9570" y="5424805"/>
            <a:ext cx="114528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>
                <a:solidFill>
                  <a:schemeClr val="bg1"/>
                </a:solidFill>
              </a:rPr>
              <a:t>实现目标：小球自己移动</a:t>
            </a:r>
            <a:r>
              <a:rPr lang="zh-CN" altLang="en-US" sz="4400">
                <a:solidFill>
                  <a:schemeClr val="bg1"/>
                </a:solidFill>
              </a:rPr>
              <a:t>以触碰到目标方块</a:t>
            </a:r>
            <a:endParaRPr lang="zh-CN" altLang="en-US" sz="4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2870" y="1727200"/>
            <a:ext cx="6904355" cy="36023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9915" y="1872615"/>
            <a:ext cx="452247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输入的数据：</a:t>
            </a:r>
            <a:endParaRPr lang="zh-CN" altLang="en-US" sz="2400"/>
          </a:p>
          <a:p>
            <a:r>
              <a:rPr lang="en-US" altLang="zh-CN" sz="2400"/>
              <a:t>1</a:t>
            </a:r>
            <a:r>
              <a:rPr lang="zh-CN" altLang="en-US" sz="2400"/>
              <a:t>、小球的位置</a:t>
            </a:r>
            <a:endParaRPr lang="zh-CN" altLang="en-US" sz="2400"/>
          </a:p>
          <a:p>
            <a:r>
              <a:rPr lang="en-US" altLang="zh-CN" sz="2400"/>
              <a:t>2</a:t>
            </a:r>
            <a:r>
              <a:rPr lang="zh-CN" altLang="en-US" sz="2400"/>
              <a:t>、目标方块的位置</a:t>
            </a:r>
            <a:endParaRPr lang="zh-CN" altLang="en-US" sz="2400"/>
          </a:p>
          <a:p>
            <a:r>
              <a:rPr lang="en-US" altLang="zh-CN" sz="2400"/>
              <a:t>3</a:t>
            </a:r>
            <a:r>
              <a:rPr lang="zh-CN" altLang="en-US" sz="2400"/>
              <a:t>、小球当前的速度（含方向）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589915" y="4380230"/>
            <a:ext cx="45224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得到的数据：</a:t>
            </a:r>
            <a:endParaRPr lang="zh-CN" altLang="en-US" sz="2400"/>
          </a:p>
          <a:p>
            <a:r>
              <a:rPr lang="en-US" altLang="zh-CN" sz="2400"/>
              <a:t>1</a:t>
            </a:r>
            <a:r>
              <a:rPr lang="zh-CN" altLang="en-US" sz="2400"/>
              <a:t>、小球此时应该移动的方向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2870" y="1727200"/>
            <a:ext cx="6904355" cy="36023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9915" y="1872615"/>
            <a:ext cx="45224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奖励：</a:t>
            </a:r>
            <a:endParaRPr lang="zh-CN" altLang="en-US" sz="2400"/>
          </a:p>
          <a:p>
            <a:r>
              <a:rPr lang="zh-CN" altLang="en-US" sz="2400"/>
              <a:t>当小球触碰到目标方块，加分</a:t>
            </a:r>
            <a:r>
              <a:rPr lang="en-US" altLang="zh-CN" sz="2400"/>
              <a:t>!</a:t>
            </a:r>
            <a:endParaRPr lang="en-US" altLang="zh-CN" sz="2400"/>
          </a:p>
        </p:txBody>
      </p:sp>
      <p:sp>
        <p:nvSpPr>
          <p:cNvPr id="4" name="文本框 3"/>
          <p:cNvSpPr txBox="1"/>
          <p:nvPr/>
        </p:nvSpPr>
        <p:spPr>
          <a:xfrm>
            <a:off x="589915" y="4380230"/>
            <a:ext cx="45224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惩罚：</a:t>
            </a:r>
            <a:endParaRPr lang="zh-CN" altLang="en-US" sz="2400"/>
          </a:p>
          <a:p>
            <a:r>
              <a:rPr lang="zh-CN" altLang="en-US" sz="2400"/>
              <a:t>当小球掉出地面，扣分</a:t>
            </a:r>
            <a:r>
              <a:rPr lang="zh-CN" altLang="en-US" sz="2400"/>
              <a:t>！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2870" y="1727200"/>
            <a:ext cx="6904355" cy="36023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9915" y="1872615"/>
            <a:ext cx="452247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通过成千上万次的训练，让它自己学会：</a:t>
            </a:r>
            <a:endParaRPr lang="zh-CN" altLang="en-US" sz="2400"/>
          </a:p>
          <a:p>
            <a:r>
              <a:rPr lang="zh-CN" altLang="en-US" sz="2400"/>
              <a:t>在已知当前</a:t>
            </a:r>
            <a:r>
              <a:rPr lang="zh-CN" altLang="en-US" sz="2400">
                <a:sym typeface="+mn-ea"/>
              </a:rPr>
              <a:t>小球的位置、方向以及目标位置的条件下，进行怎么样的移动可以触碰到目标</a:t>
            </a:r>
            <a:endParaRPr lang="zh-CN" altLang="en-US" sz="240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4190" y="0"/>
            <a:ext cx="84562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4CD68"/>
            </a:gs>
            <a:gs pos="100000">
              <a:srgbClr val="035C7D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196080" y="379095"/>
            <a:ext cx="3799840" cy="1033145"/>
          </a:xfrm>
        </p:spPr>
        <p:txBody>
          <a:bodyPr>
            <a:normAutofit fontScale="90000"/>
          </a:bodyPr>
          <a:p>
            <a:r>
              <a:rPr lang="zh-CN" altLang="en-US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大纲</a:t>
            </a:r>
            <a:endParaRPr lang="zh-CN" altLang="en-US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5460" y="2072640"/>
            <a:ext cx="8764905" cy="4036060"/>
          </a:xfrm>
        </p:spPr>
        <p:txBody>
          <a:bodyPr/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1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、什么是人工智能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2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、实现人工智能的方式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3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、机器学习方法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4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</a:t>
            </a:r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ML-Agents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是什么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5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</a:t>
            </a:r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Anaconda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是什么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6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、用</a:t>
            </a:r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ML-Agents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实现一个简单的小案例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7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、机器学习的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应用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4CD68"/>
            </a:gs>
            <a:gs pos="100000">
              <a:srgbClr val="035C7D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196080" y="379095"/>
            <a:ext cx="3799840" cy="1033145"/>
          </a:xfrm>
        </p:spPr>
        <p:txBody>
          <a:bodyPr>
            <a:normAutofit fontScale="90000"/>
          </a:bodyPr>
          <a:p>
            <a:r>
              <a:rPr lang="zh-CN" altLang="en-US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大纲</a:t>
            </a:r>
            <a:endParaRPr lang="zh-CN" altLang="en-US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5460" y="2072640"/>
            <a:ext cx="8764905" cy="4036060"/>
          </a:xfrm>
        </p:spPr>
        <p:txBody>
          <a:bodyPr/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1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、什么是人工智能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2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、实现人工智能的方式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3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、机器学习方法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4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</a:t>
            </a:r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ML-Agents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是什么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5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</a:t>
            </a:r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Anaconda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是什么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6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、用</a:t>
            </a:r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ML-Agents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实现一个简单的小案例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  <a:p>
            <a:pPr algn="l"/>
            <a:r>
              <a:rPr lang="en-US" altLang="zh-CN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7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、机器学习的</a:t>
            </a:r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应用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546475" y="0"/>
            <a:ext cx="5098415" cy="1166495"/>
          </a:xfrm>
        </p:spPr>
        <p:txBody>
          <a:bodyPr>
            <a:normAutofit fontScale="90000"/>
          </a:bodyPr>
          <a:p>
            <a:r>
              <a:rPr lang="zh-CN" altLang="en-US"/>
              <a:t>机器学习的应用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6980" y="3917315"/>
            <a:ext cx="2377440" cy="143256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" y="1640205"/>
            <a:ext cx="2834640" cy="20891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580" y="1647190"/>
            <a:ext cx="2783840" cy="20821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355" y="3917315"/>
            <a:ext cx="4718685" cy="258191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9625" y="1647190"/>
            <a:ext cx="2954020" cy="217995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6990" y="4034790"/>
            <a:ext cx="4008120" cy="234696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85250" y="1742440"/>
            <a:ext cx="3583940" cy="19875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-317"/>
            <a:ext cx="9144000" cy="2387600"/>
          </a:xfrm>
        </p:spPr>
        <p:txBody>
          <a:bodyPr/>
          <a:p>
            <a:r>
              <a:rPr lang="zh-CN" altLang="en-US"/>
              <a:t>人工智能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l"/>
            <a:r>
              <a:rPr lang="zh-CN" altLang="en-US"/>
              <a:t>人工智能（Artificial Intelligence），英文缩写为AI。它是研究、开发用于模拟、延伸和扩展人的智能的理论、方法、技术及应用系统的一门新的技术科学。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20" y="799465"/>
            <a:ext cx="10296525" cy="975995"/>
          </a:xfrm>
        </p:spPr>
        <p:txBody>
          <a:bodyPr>
            <a:normAutofit fontScale="90000"/>
          </a:bodyPr>
          <a:p>
            <a:r>
              <a:rPr lang="zh-CN" altLang="en-US"/>
              <a:t>实现人工智能的方式有哪些？</a:t>
            </a:r>
            <a:endParaRPr lang="zh-CN" altLang="en-US"/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154305" y="2891790"/>
            <a:ext cx="2719070" cy="8153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行为树</a:t>
            </a:r>
            <a:endParaRPr lang="zh-CN" altLang="en-US"/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3138805" y="2869565"/>
            <a:ext cx="2683510" cy="8585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状态机</a:t>
            </a:r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/>
        </p:nvSpPr>
        <p:spPr>
          <a:xfrm>
            <a:off x="6186805" y="2870835"/>
            <a:ext cx="2866390" cy="8572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机器学习</a:t>
            </a:r>
            <a:endParaRPr lang="zh-CN" altLang="en-US"/>
          </a:p>
        </p:txBody>
      </p:sp>
      <p:sp>
        <p:nvSpPr>
          <p:cNvPr id="7" name="标题 1"/>
          <p:cNvSpPr>
            <a:spLocks noGrp="1"/>
          </p:cNvSpPr>
          <p:nvPr/>
        </p:nvSpPr>
        <p:spPr>
          <a:xfrm>
            <a:off x="8778875" y="2814320"/>
            <a:ext cx="2866390" cy="8572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....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430" y="1918335"/>
            <a:ext cx="4535805" cy="4713605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-323215" y="635"/>
            <a:ext cx="3110230" cy="104648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行为树</a:t>
            </a:r>
            <a:endParaRPr lang="zh-CN" altLang="en-US"/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2289175" y="0"/>
            <a:ext cx="934085" cy="4857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状态机</a:t>
            </a:r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/>
        </p:nvSpPr>
        <p:spPr>
          <a:xfrm>
            <a:off x="3110230" y="635"/>
            <a:ext cx="998220" cy="4851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机器学习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9405" y="137160"/>
            <a:ext cx="3951605" cy="35496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585" y="3000375"/>
            <a:ext cx="3040380" cy="32315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4" grpId="1"/>
      <p:bldP spid="5" grpId="1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-224790" y="126365"/>
            <a:ext cx="1347470" cy="35941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行为树</a:t>
            </a:r>
            <a:endParaRPr lang="zh-CN" altLang="en-US"/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638810" y="-568325"/>
            <a:ext cx="2626360" cy="1678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状态机</a:t>
            </a:r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/>
        </p:nvSpPr>
        <p:spPr>
          <a:xfrm>
            <a:off x="3110230" y="635"/>
            <a:ext cx="998220" cy="4851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机器学习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00470" y="0"/>
            <a:ext cx="4702810" cy="32048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665" y="3286760"/>
            <a:ext cx="5211445" cy="35712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40" y="3151505"/>
            <a:ext cx="5622925" cy="37064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4" grpId="1"/>
      <p:bldP spid="5" grpId="1"/>
      <p:bldP spid="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-224790" y="126365"/>
            <a:ext cx="1347470" cy="35941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行为树</a:t>
            </a:r>
            <a:endParaRPr lang="zh-CN" altLang="en-US"/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821055" y="112395"/>
            <a:ext cx="802005" cy="37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状态机</a:t>
            </a:r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/>
        </p:nvSpPr>
        <p:spPr>
          <a:xfrm>
            <a:off x="1284605" y="-715645"/>
            <a:ext cx="3077210" cy="15938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机器学习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57450" y="878205"/>
            <a:ext cx="7277100" cy="5562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4" grpId="1"/>
      <p:bldP spid="5" grpId="1"/>
      <p:bldP spid="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怎么样让机器学会东西？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/>
          <p:nvPr>
            <p:ph type="ctrTitle"/>
          </p:nvPr>
        </p:nvSpPr>
        <p:spPr>
          <a:xfrm>
            <a:off x="415290" y="692150"/>
            <a:ext cx="4464050" cy="1690370"/>
          </a:xfrm>
        </p:spPr>
        <p:txBody>
          <a:bodyPr/>
          <a:p>
            <a:r>
              <a:rPr lang="zh-CN" altLang="en-US"/>
              <a:t>这是什么？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8950" y="2341245"/>
            <a:ext cx="3905250" cy="37687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6850" y="4473575"/>
            <a:ext cx="2682240" cy="2126615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9086850" y="2550160"/>
            <a:ext cx="2427605" cy="175768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标题 2"/>
          <p:cNvSpPr/>
          <p:nvPr/>
        </p:nvSpPr>
        <p:spPr>
          <a:xfrm>
            <a:off x="9034145" y="2839085"/>
            <a:ext cx="2651125" cy="11798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西瓜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0000">
            <a:off x="8702040" y="4816475"/>
            <a:ext cx="2758440" cy="195072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320" y="2341245"/>
            <a:ext cx="3992880" cy="38252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320" y="2276475"/>
            <a:ext cx="4067810" cy="3955415"/>
          </a:xfrm>
          <a:prstGeom prst="rect">
            <a:avLst/>
          </a:prstGeom>
        </p:spPr>
      </p:pic>
      <p:sp>
        <p:nvSpPr>
          <p:cNvPr id="14" name="标题 2"/>
          <p:cNvSpPr/>
          <p:nvPr/>
        </p:nvSpPr>
        <p:spPr>
          <a:xfrm>
            <a:off x="8319135" y="2639060"/>
            <a:ext cx="3641725" cy="1453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苹果</a:t>
            </a:r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1015" y="3865880"/>
            <a:ext cx="3157220" cy="2992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2" presetClass="exit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2" presetClass="exit" presetSubtype="4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2" presetClass="exit" presetSubtype="4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8" grpId="0" animBg="1"/>
      <p:bldP spid="8" grpId="1" animBg="1"/>
      <p:bldP spid="9" grpId="0"/>
      <p:bldP spid="9" grpId="1"/>
      <p:bldP spid="8" grpId="2" animBg="1"/>
      <p:bldP spid="9" grpId="2"/>
      <p:bldP spid="9" grpId="3"/>
      <p:bldP spid="8" grpId="3" animBg="1"/>
      <p:bldP spid="9" grpId="4"/>
      <p:bldP spid="8" grpId="4" animBg="1"/>
      <p:bldP spid="8" grpId="5" animBg="1"/>
      <p:bldP spid="14" grpId="0"/>
      <p:bldP spid="14" grpId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1184</Words>
  <Application>WPS 演示</Application>
  <PresentationFormat>宽屏</PresentationFormat>
  <Paragraphs>115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Machine Learning-Agents</vt:lpstr>
      <vt:lpstr>大纲</vt:lpstr>
      <vt:lpstr>人工智能</vt:lpstr>
      <vt:lpstr>实现人工智能的方式有哪些？</vt:lpstr>
      <vt:lpstr>PowerPoint 演示文稿</vt:lpstr>
      <vt:lpstr>PowerPoint 演示文稿</vt:lpstr>
      <vt:lpstr>PowerPoint 演示文稿</vt:lpstr>
      <vt:lpstr>怎么样让机器学会东西？</vt:lpstr>
      <vt:lpstr>这是什么？</vt:lpstr>
      <vt:lpstr>PowerPoint 演示文稿</vt:lpstr>
      <vt:lpstr>PowerPoint 演示文稿</vt:lpstr>
      <vt:lpstr>大纲</vt:lpstr>
      <vt:lpstr>ML-Agents</vt:lpstr>
      <vt:lpstr>Anaconda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大纲</vt:lpstr>
      <vt:lpstr>机器学习的应用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旺旺</cp:lastModifiedBy>
  <cp:revision>85</cp:revision>
  <dcterms:created xsi:type="dcterms:W3CDTF">2021-01-20T13:54:00Z</dcterms:created>
  <dcterms:modified xsi:type="dcterms:W3CDTF">2021-01-22T00:46:58Z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